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39" r:id="rId2"/>
  </p:sldMasterIdLst>
  <p:notesMasterIdLst>
    <p:notesMasterId r:id="rId4"/>
  </p:notesMasterIdLst>
  <p:sldIdLst>
    <p:sldId id="256" r:id="rId3"/>
  </p:sldIdLst>
  <p:sldSz cx="43891200" cy="32918400"/>
  <p:notesSz cx="7315200" cy="96012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Lato Heavy" panose="020F0502020204030203" pitchFamily="34" charset="0"/>
      <p:bold r:id="rId19"/>
      <p:boldItalic r:id="rId20"/>
    </p:embeddedFont>
    <p:embeddedFont>
      <p:font typeface="Lato Medium" panose="020F0502020204030203" pitchFamily="34" charset="0"/>
      <p:regular r:id="rId21"/>
      <p:italic r:id="rId22"/>
    </p:embeddedFont>
    <p:embeddedFont>
      <p:font typeface="Lucida Sans Unicode" panose="020B0602030504020204" pitchFamily="34" charset="0"/>
      <p:regular r:id="rId23"/>
    </p:embeddedFont>
  </p:embeddedFontLst>
  <p:defaultTextStyle>
    <a:defPPr>
      <a:defRPr lang="en-US"/>
    </a:defPPr>
    <a:lvl1pPr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1pPr>
    <a:lvl2pPr marL="1879600" indent="-148748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2pPr>
    <a:lvl3pPr marL="3760788" indent="-297656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3pPr>
    <a:lvl4pPr marL="5641975" indent="-446563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4pPr>
    <a:lvl5pPr marL="7521575" indent="-595471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448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pos="9504">
          <p15:clr>
            <a:srgbClr val="A4A3A4"/>
          </p15:clr>
        </p15:guide>
        <p15:guide id="4" pos="8928">
          <p15:clr>
            <a:srgbClr val="A4A3A4"/>
          </p15:clr>
        </p15:guide>
        <p15:guide id="5" pos="18144">
          <p15:clr>
            <a:srgbClr val="A4A3A4"/>
          </p15:clr>
        </p15:guide>
        <p15:guide id="6" pos="18720">
          <p15:clr>
            <a:srgbClr val="A4A3A4"/>
          </p15:clr>
        </p15:guide>
        <p15:guide id="7" pos="27360">
          <p15:clr>
            <a:srgbClr val="A4A3A4"/>
          </p15:clr>
        </p15:guide>
        <p15:guide id="8" orient="horz" pos="288">
          <p15:clr>
            <a:srgbClr val="A4A3A4"/>
          </p15:clr>
        </p15:guide>
        <p15:guide id="9" orient="horz" pos="3744" userDrawn="1">
          <p15:clr>
            <a:srgbClr val="A4A3A4"/>
          </p15:clr>
        </p15:guide>
        <p15:guide id="10" orient="horz" pos="4032" userDrawn="1">
          <p15:clr>
            <a:srgbClr val="A4A3A4"/>
          </p15:clr>
        </p15:guide>
        <p15:guide id="11" pos="4608" userDrawn="1">
          <p15:clr>
            <a:srgbClr val="A4A3A4"/>
          </p15:clr>
        </p15:guide>
        <p15:guide id="12" pos="13824" userDrawn="1">
          <p15:clr>
            <a:srgbClr val="A4A3A4"/>
          </p15:clr>
        </p15:guide>
        <p15:guide id="13" pos="230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725"/>
    <a:srgbClr val="002D55"/>
    <a:srgbClr val="4D4D4D"/>
    <a:srgbClr val="000C19"/>
    <a:srgbClr val="DDDDDD"/>
    <a:srgbClr val="788668"/>
    <a:srgbClr val="5D6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56DC9E-86B6-4A8F-B334-131F24A47A8D}" v="853" dt="2022-02-21T19:10:53.8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8338" autoAdjust="0"/>
    <p:restoredTop sz="96710" autoAdjust="0"/>
  </p:normalViewPr>
  <p:slideViewPr>
    <p:cSldViewPr>
      <p:cViewPr varScale="1">
        <p:scale>
          <a:sx n="16" d="100"/>
          <a:sy n="16" d="100"/>
        </p:scale>
        <p:origin x="1228" y="16"/>
      </p:cViewPr>
      <p:guideLst>
        <p:guide orient="horz" pos="20448"/>
        <p:guide pos="288"/>
        <p:guide pos="9504"/>
        <p:guide pos="8928"/>
        <p:guide pos="18144"/>
        <p:guide pos="18720"/>
        <p:guide pos="27360"/>
        <p:guide orient="horz" pos="288"/>
        <p:guide orient="horz" pos="3744"/>
        <p:guide orient="horz" pos="4032"/>
        <p:guide pos="4608"/>
        <p:guide pos="13824"/>
        <p:guide pos="230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commentAuthors" Target="commentAuthor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tableStyles" Target="tableStyle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 smtClean="0"/>
            </a:lvl1pPr>
          </a:lstStyle>
          <a:p>
            <a:pPr>
              <a:defRPr/>
            </a:pPr>
            <a:fld id="{A9469BFE-D850-4E20-932B-8309E1F377C8}" type="datetimeFigureOut">
              <a:rPr lang="en-US"/>
              <a:pPr>
                <a:defRPr/>
              </a:pPr>
              <a:t>2/21/2022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 smtClean="0"/>
            </a:lvl1pPr>
          </a:lstStyle>
          <a:p>
            <a:pPr>
              <a:defRPr/>
            </a:pPr>
            <a:fld id="{3E7BCEDB-0A08-4835-A1EC-8E25B394E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08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264495D-6A53-4B50-A454-B641A03983D3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7941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4438E2-6206-4A01-A01C-6C214A315F82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06C8C-4ACF-4833-9563-243AF893D18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3855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C0369-493E-4B11-9445-E84A5D95EEA1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0BA680-B473-4A66-8D82-C713F518A7B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2641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4B6810-AA9C-4FEA-9333-1DB2FE8D3859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A6BE70-3EE9-4DDD-9975-CA43D55D285C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20689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24C082-E6BC-4897-A855-1A79386AD8FF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0E3231-3B31-4B67-938D-BEDBFF0419D5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5402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4F66F-8EC8-4436-BB33-172EB5C350C9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00172-426D-46CA-9AAD-7F0EB776759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69381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1289CD-CB1F-4293-89F9-2293411A97C9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B84188-1518-482D-8458-243F023D5EA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857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B19997-E72B-4D55-84FA-FADB36EE6FD9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84B0DA-DC04-4BB7-9745-083C8FE5C5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09187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424C58-452E-4941-B10E-6F92BB3AC579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A48D54-2EA5-4D8D-AF5A-58E2B99B368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289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A156B8-A9B2-4490-B8CD-15DB0A66EE0A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7F77FE-2608-4847-9BCE-0F1B9EB536A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3720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20F81E-0FCC-4853-B960-A1AA5BD68A08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D38AF-D41A-47F9-90FA-5B7389FF2C6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164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 rtlCol="0">
            <a:normAutofit/>
          </a:bodyPr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AD74B3-8802-4F78-8E29-FD34A3E643F1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FB15EA-5661-4040-92B4-D6ED67B82A4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812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017838" y="1752600"/>
            <a:ext cx="37855525" cy="636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17838" y="8763000"/>
            <a:ext cx="37855525" cy="2088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838" y="30510163"/>
            <a:ext cx="9875837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BEE7C19-B054-4401-9D07-EE684B123E2A}" type="datetimeFigureOut">
              <a:rPr lang="en-US" altLang="en-US"/>
              <a:pPr>
                <a:defRPr/>
              </a:pPr>
              <a:t>2/21/2022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325" y="30510163"/>
            <a:ext cx="14814550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4300" dirty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7525" y="30510163"/>
            <a:ext cx="9875838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1567808-F910-44C3-A703-E0F497BF114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xStyles>
    <p:titleStyle>
      <a:lvl1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2pPr>
      <a:lvl3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3pPr>
      <a:lvl4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4pPr>
      <a:lvl5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822325" indent="-822325" algn="l" defTabSz="3290888" rtl="0" eaLnBrk="0" fontAlgn="base" hangingPunct="0">
        <a:lnSpc>
          <a:spcPct val="90000"/>
        </a:lnSpc>
        <a:spcBef>
          <a:spcPts val="3600"/>
        </a:spcBef>
        <a:spcAft>
          <a:spcPct val="0"/>
        </a:spcAft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1pPr>
      <a:lvl2pPr marL="2468563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5945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7405688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Rectangle 16"/>
          <p:cNvSpPr>
            <a:spLocks noChangeArrowheads="1"/>
          </p:cNvSpPr>
          <p:nvPr/>
        </p:nvSpPr>
        <p:spPr bwMode="auto">
          <a:xfrm>
            <a:off x="15114588" y="6400800"/>
            <a:ext cx="13689012" cy="29020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no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Sources of variability</a:t>
            </a: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  <a:t>Item variability (in easiness) was greater than child variability (in ability).</a:t>
            </a: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  <a:t>Words differed in their difficulty. What do the most difficult and least difficult words have in common? </a:t>
            </a: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 defTabSz="3760788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solidFill>
                <a:srgbClr val="000000"/>
              </a:solidFill>
              <a:latin typeface="Lato" panose="020B0604020202020204" charset="0"/>
              <a:ea typeface="ＭＳ Ｐゴシック" pitchFamily="34" charset="-128"/>
            </a:endParaRPr>
          </a:p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b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</a:br>
            <a: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  <a:t>The difficulties of items </a:t>
            </a:r>
            <a:b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</a:br>
            <a: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  <a:t>decreased with age. None of </a:t>
            </a:r>
            <a:b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</a:br>
            <a: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  <a:t>these trajectories (posterior </a:t>
            </a:r>
            <a:b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</a:br>
            <a: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  <a:t>medians) cross each other, </a:t>
            </a:r>
            <a:b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</a:br>
            <a: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  <a:t>suggesting that item difficulties</a:t>
            </a:r>
            <a:b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</a:br>
            <a: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  <a:t>were consistently ranked </a:t>
            </a:r>
            <a:b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</a:br>
            <a:r>
              <a:rPr lang="en-US" altLang="en-US" sz="3600" dirty="0">
                <a:solidFill>
                  <a:srgbClr val="000000"/>
                </a:solidFill>
                <a:latin typeface="Lato" panose="020B0604020202020204" charset="0"/>
                <a:ea typeface="ＭＳ Ｐゴシック" pitchFamily="34" charset="-128"/>
              </a:rPr>
              <a:t>between ages.</a:t>
            </a: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2600" dirty="0">
              <a:latin typeface="Lato" panose="020F0502020204030203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2600" dirty="0">
              <a:latin typeface="Lato" panose="020F0502020204030203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2600" dirty="0">
              <a:latin typeface="Lato" panose="020F0502020204030203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2600" dirty="0">
              <a:latin typeface="Lato" panose="020F0502020204030203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2600" dirty="0">
              <a:latin typeface="Lato" panose="020F0502020204030203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74" name="Rectangle 16"/>
          <p:cNvSpPr>
            <a:spLocks noChangeArrowheads="1"/>
          </p:cNvSpPr>
          <p:nvPr/>
        </p:nvSpPr>
        <p:spPr bwMode="auto">
          <a:xfrm>
            <a:off x="484188" y="6400800"/>
            <a:ext cx="13689012" cy="2648997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412016" tIns="206008" rIns="412016" bIns="206008">
            <a:spAutoFit/>
          </a:bodyPr>
          <a:lstStyle>
            <a:lvl1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1pPr>
            <a:lvl2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2pPr>
            <a:lvl3pPr marL="11430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3pPr>
            <a:lvl4pPr marL="16002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4pPr>
            <a:lvl5pPr marL="20574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9pPr>
          </a:lstStyle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Background</a:t>
            </a: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Intelligibility measures how well a listener is able to recover a speaker’s intended message from a speech signal.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Research commonly examines predictors of intelligibility by looking at speaker characteristics or acoustic features.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But speech perception is probabilistic. Frequency or structure of a word can predict how it is perceived </a:t>
            </a:r>
            <a:r>
              <a:rPr lang="en-US" sz="2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(</a:t>
            </a:r>
            <a:r>
              <a:rPr lang="en-US" sz="28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Vitevitch</a:t>
            </a:r>
            <a:r>
              <a:rPr lang="en-US" sz="2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&amp; Luce, 2016)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Instead of asking how intelligible </a:t>
            </a:r>
            <a:r>
              <a:rPr lang="en-US" sz="3600" i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speakers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are, it is also important to ask how intelligible individual </a:t>
            </a:r>
            <a:r>
              <a:rPr lang="en-US" sz="3600" i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words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are. </a:t>
            </a: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Current study</a:t>
            </a: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measured the intelligibility of young children and modeled how age and word-level characteristics (frequency, phonotactic probability, motor complexity) predicted intelligibility.</a:t>
            </a:r>
            <a:endParaRPr lang="en-US" sz="3600" dirty="0">
              <a:solidFill>
                <a:schemeClr val="accent4">
                  <a:lumMod val="75000"/>
                </a:schemeClr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Method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Participants.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Speakers were 165 typically developing children aged 2;6–3;11 (</a:t>
            </a:r>
            <a:r>
              <a:rPr lang="en-US" sz="36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months;years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; 72 boys, 93 girls).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Task.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Speech samples were collected in a structured repetition task based on the TOCS+ </a:t>
            </a:r>
            <a:r>
              <a:rPr lang="en-US" sz="2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(Hodge &amp; Daniels, 2007)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Prompts included 38 single words.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Listeners</a:t>
            </a:r>
            <a:r>
              <a:rPr lang="en-US" altLang="en-US" sz="3600" i="1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.</a:t>
            </a:r>
            <a:r>
              <a:rPr lang="en-US" altLang="en-US" sz="3600" i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For each child, two listeners transcribed the child’s single word productions (2 x 165 = 330 unique listeners)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Model.</a:t>
            </a: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Bayesian mixed effects model (1PL item-response):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endParaRPr lang="en-US" altLang="en-US" sz="4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Lexical Features</a:t>
            </a: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571500" lvl="1" indent="-5715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b="1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Frequency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counts from the SUBTLEX-US database </a:t>
            </a:r>
            <a:r>
              <a:rPr lang="en-US" sz="2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(</a:t>
            </a:r>
            <a:r>
              <a:rPr lang="en-US" sz="28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Brysbaert</a:t>
            </a:r>
            <a:r>
              <a:rPr lang="en-US" sz="2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&amp; New, 2009)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(log10 frequency per million words). </a:t>
            </a:r>
          </a:p>
          <a:p>
            <a:pPr marL="571500" lvl="1" indent="-5715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Phonotactic probability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from the </a:t>
            </a:r>
            <a:r>
              <a:rPr lang="en-US" sz="36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IPhOD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database </a:t>
            </a:r>
            <a:r>
              <a:rPr lang="en-US" sz="2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(Vaden, Halpin, &amp; Hickok, 2009)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using each word’s </a:t>
            </a:r>
            <a:r>
              <a:rPr lang="en-US" sz="3600" i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average </a:t>
            </a:r>
            <a:r>
              <a:rPr lang="en-US" sz="3600" i="1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biphone</a:t>
            </a:r>
            <a:r>
              <a:rPr lang="en-US" sz="3600" i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probability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(log10 transformed). </a:t>
            </a:r>
          </a:p>
          <a:p>
            <a:pPr marL="571500" lvl="1" indent="-5715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Total </a:t>
            </a: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motor complexity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score </a:t>
            </a:r>
            <a:r>
              <a:rPr lang="en-US" sz="2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(Kuruvilla-Dugdale, Custer, Heidrick, </a:t>
            </a:r>
            <a:r>
              <a:rPr lang="en-US" sz="28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Barohn</a:t>
            </a:r>
            <a:r>
              <a:rPr lang="en-US" sz="2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&amp; Govindarajan, 2018; based on Kent, 1992)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This scheme assigns a score to each syllable part (onset, nucleus, coda) based on its articulatory motor demands, ranging from 1 (/ə, ɑ/) to 8 (cluster of 3 consonants).</a:t>
            </a:r>
          </a:p>
        </p:txBody>
      </p:sp>
      <p:sp>
        <p:nvSpPr>
          <p:cNvPr id="54" name="Rectangle 16"/>
          <p:cNvSpPr>
            <a:spLocks noChangeArrowheads="1"/>
          </p:cNvSpPr>
          <p:nvPr/>
        </p:nvSpPr>
        <p:spPr bwMode="auto">
          <a:xfrm>
            <a:off x="29764037" y="6438590"/>
            <a:ext cx="13679488" cy="238938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lnSpc>
                <a:spcPct val="105000"/>
              </a:lnSpc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Only a frequency effect was observed</a:t>
            </a: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For </a:t>
            </a: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an average item on an average 3-year-old child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with average frequency, phonotactic probability, and complexity, the expected intelligibility was 56%, 95% interval [47, 65].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10x increase in </a:t>
            </a: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frequency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b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predicted an increase in </a:t>
            </a:r>
            <a:b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average intelligibility of </a:t>
            </a:r>
            <a:b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10 percentage points, </a:t>
            </a:r>
            <a:b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95% interval [0, 18].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For </a:t>
            </a: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phonotactic probability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</a:t>
            </a:r>
            <a:b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both positive and negative </a:t>
            </a:r>
            <a:b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effects are equally plausible, </a:t>
            </a:r>
            <a:b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odds ratio 95% interval </a:t>
            </a:r>
            <a:b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[0.39, 1.61].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For a 1-point increase in </a:t>
            </a:r>
            <a:r>
              <a:rPr lang="en-US" sz="3600" dirty="0">
                <a:latin typeface="Lato Heavy" panose="020B0604020202020204" charset="0"/>
                <a:ea typeface="Lato Heavy" panose="020B0604020202020204" charset="0"/>
                <a:cs typeface="Lato Heavy" panose="020B0604020202020204" charset="0"/>
              </a:rPr>
              <a:t>motor complexity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the median odds ratio was 0.93, 95% interval [0.79, 1.08]. The sign is likely negative (complexity penalty), but it is plausible the effect is too small to be meaningful.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Based on model comparison (LOOIC), there were no statistically credible interactions with age.</a:t>
            </a: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Conclusions and future directions</a:t>
            </a:r>
          </a:p>
          <a:p>
            <a:pPr marL="457200" marR="0" lvl="1" indent="-457200" algn="l" defTabSz="3760788" rtl="0" eaLnBrk="0" fontAlgn="base" latinLnBrk="0" hangingPunct="0">
              <a:lnSpc>
                <a:spcPct val="10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Only frequency had a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statistically clear effect on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intelligibility where higher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frequency words were more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likely to be transcribed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accurately. </a:t>
            </a:r>
          </a:p>
          <a:p>
            <a:pPr marL="457200" marR="0" lvl="1" indent="-457200" algn="l" defTabSz="3760788" rtl="0" eaLnBrk="0" fontAlgn="base" latinLnBrk="0" hangingPunct="0">
              <a:lnSpc>
                <a:spcPct val="10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However, exploration of the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i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incorrect </a:t>
            </a: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responses suggests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 direction for future work.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For many words, incorrect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responses had higher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biphone</a:t>
            </a: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probabilities than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 target on average.</a:t>
            </a:r>
          </a:p>
          <a:p>
            <a:pPr marL="457200" marR="0" lvl="1" indent="-457200" algn="l" defTabSz="3760788" rtl="0" eaLnBrk="0" fontAlgn="base" latinLnBrk="0" hangingPunct="0">
              <a:lnSpc>
                <a:spcPct val="105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Listeners might draw on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lexical statistics more when </a:t>
            </a:r>
            <a:b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</a:b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given a challenging signal.</a:t>
            </a:r>
          </a:p>
        </p:txBody>
      </p:sp>
      <p:sp>
        <p:nvSpPr>
          <p:cNvPr id="4" name="Rectangl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43891200" cy="6400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078" name="Text Box 4"/>
          <p:cNvSpPr txBox="1">
            <a:spLocks noChangeArrowheads="1"/>
          </p:cNvSpPr>
          <p:nvPr/>
        </p:nvSpPr>
        <p:spPr bwMode="auto">
          <a:xfrm>
            <a:off x="484188" y="160091"/>
            <a:ext cx="41578212" cy="6017573"/>
          </a:xfrm>
          <a:prstGeom prst="rect">
            <a:avLst/>
          </a:pr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sz="108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Lexical predictors of single-word intelligibility </a:t>
            </a:r>
          </a:p>
          <a:p>
            <a:r>
              <a:rPr lang="en-US" sz="108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in young children’s speech</a:t>
            </a:r>
            <a:br>
              <a:rPr lang="en-US" altLang="en-US" sz="40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</a:br>
            <a:br>
              <a:rPr lang="en-US" altLang="en-US" sz="40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</a:br>
            <a:r>
              <a:rPr 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Tristan Mahr, Katherine Hustad</a:t>
            </a:r>
            <a:br>
              <a:rPr lang="en-US" alt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</a:br>
            <a:r>
              <a:rPr lang="en-US" alt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University of Wisconsin</a:t>
            </a:r>
            <a:r>
              <a:rPr 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–</a:t>
            </a:r>
            <a:r>
              <a:rPr lang="en-US" altLang="en-US" sz="54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Madison</a:t>
            </a:r>
          </a:p>
        </p:txBody>
      </p:sp>
      <p:pic>
        <p:nvPicPr>
          <p:cNvPr id="3079" name="Picture 27" descr="logoverticalrevers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5399" y="566363"/>
            <a:ext cx="3805431" cy="534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0" name="TextBox 44"/>
          <p:cNvSpPr txBox="1">
            <a:spLocks noChangeArrowheads="1"/>
          </p:cNvSpPr>
          <p:nvPr/>
        </p:nvSpPr>
        <p:spPr bwMode="auto">
          <a:xfrm>
            <a:off x="29756100" y="30725934"/>
            <a:ext cx="13687425" cy="1735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33524" tIns="66762" rIns="133524" bIns="66762">
            <a:spAutoFit/>
          </a:bodyPr>
          <a:lstStyle>
            <a:lvl1pPr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Funding provided by NIDCD (R01DC015653</a:t>
            </a:r>
            <a:r>
              <a:rPr lang="en-US" sz="2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)</a:t>
            </a:r>
            <a:endParaRPr lang="en-US" altLang="en-US" sz="2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eaLnBrk="1" hangingPunct="1"/>
            <a:r>
              <a:rPr lang="en-US" altLang="en-US" sz="2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Conference on Motor Speech</a:t>
            </a:r>
          </a:p>
          <a:p>
            <a:pPr eaLnBrk="1" hangingPunct="1"/>
            <a:r>
              <a:rPr lang="en-US" altLang="en-US" sz="2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Charleston, SC: February, 2022</a:t>
            </a:r>
          </a:p>
          <a:p>
            <a:pPr eaLnBrk="1" hangingPunct="1"/>
            <a:r>
              <a:rPr lang="en-US" altLang="en-US" sz="2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Contact: Tristan Mahr (tristan.mahr@wisc.edu)</a:t>
            </a:r>
          </a:p>
        </p:txBody>
      </p:sp>
      <p:pic>
        <p:nvPicPr>
          <p:cNvPr id="3115" name="Picture 61" descr="UW-Madison Crest logo&#10;https://umark.wisc.edu/brand/templates-and-downloads/downloads/print/UWlogo_ctr_4c_wh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65800" y="888087"/>
            <a:ext cx="7184969" cy="4826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 descr="A plot showing the easiness estimate for each word as function of age.">
            <a:extLst>
              <a:ext uri="{FF2B5EF4-FFF2-40B4-BE49-F238E27FC236}">
                <a16:creationId xmlns:a16="http://schemas.microsoft.com/office/drawing/2014/main" id="{AD94EE2C-EAE5-43E1-A67B-CA79C41055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9434" y="26289000"/>
            <a:ext cx="6172200" cy="6172200"/>
          </a:xfrm>
          <a:prstGeom prst="rect">
            <a:avLst/>
          </a:prstGeom>
        </p:spPr>
      </p:pic>
      <p:grpSp>
        <p:nvGrpSpPr>
          <p:cNvPr id="22" name="Group 21" descr="Two sets of plots. The show on row per item and the expected intelligibility score for each item. The left plot shows the observed score broken down by 6-month age bin. The right plot shows the model-estimated scores for a new, unobserved 3-year-old.">
            <a:extLst>
              <a:ext uri="{FF2B5EF4-FFF2-40B4-BE49-F238E27FC236}">
                <a16:creationId xmlns:a16="http://schemas.microsoft.com/office/drawing/2014/main" id="{2677EBE0-3A0B-40F9-909F-1A2C5CCA2130}"/>
              </a:ext>
            </a:extLst>
          </p:cNvPr>
          <p:cNvGrpSpPr/>
          <p:nvPr/>
        </p:nvGrpSpPr>
        <p:grpSpPr>
          <a:xfrm>
            <a:off x="15621000" y="17835441"/>
            <a:ext cx="12961326" cy="8072559"/>
            <a:chOff x="15621000" y="16159041"/>
            <a:chExt cx="12961326" cy="807255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926C8A9-8B00-4CC4-B757-4A3C54457B3D}"/>
                </a:ext>
              </a:extLst>
            </p:cNvPr>
            <p:cNvGrpSpPr/>
            <p:nvPr/>
          </p:nvGrpSpPr>
          <p:grpSpPr>
            <a:xfrm>
              <a:off x="15621000" y="16159041"/>
              <a:ext cx="5418124" cy="8072559"/>
              <a:chOff x="15621000" y="16505414"/>
              <a:chExt cx="5418124" cy="8072559"/>
            </a:xfrm>
          </p:grpSpPr>
          <p:pic>
            <p:nvPicPr>
              <p:cNvPr id="18" name="Picture 17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A324C4ED-88B4-4273-8493-6458798F2F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621000" y="16992600"/>
                <a:ext cx="5418124" cy="7585373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E0AF32A-E4EC-4E07-8117-5777EE229EF0}"/>
                  </a:ext>
                </a:extLst>
              </p:cNvPr>
              <p:cNvSpPr txBox="1"/>
              <p:nvPr/>
            </p:nvSpPr>
            <p:spPr>
              <a:xfrm>
                <a:off x="15621000" y="16505414"/>
                <a:ext cx="54181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Lato Medium" panose="020F0502020204030203" pitchFamily="34" charset="0"/>
                    <a:ea typeface="Lato Medium" panose="020F0502020204030203" pitchFamily="34" charset="0"/>
                    <a:cs typeface="Lato Medium" panose="020F0502020204030203" pitchFamily="34" charset="0"/>
                  </a:rPr>
                  <a:t>Observed item means by age.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54282B6-7864-4E14-9A4B-7278B9A71B1F}"/>
                </a:ext>
              </a:extLst>
            </p:cNvPr>
            <p:cNvGrpSpPr/>
            <p:nvPr/>
          </p:nvGrpSpPr>
          <p:grpSpPr>
            <a:xfrm>
              <a:off x="22396152" y="16166300"/>
              <a:ext cx="6186174" cy="7619917"/>
              <a:chOff x="22396152" y="16166300"/>
              <a:chExt cx="6186174" cy="7619917"/>
            </a:xfrm>
          </p:grpSpPr>
          <p:pic>
            <p:nvPicPr>
              <p:cNvPr id="1030" name="Picture 6" descr="Figure 1. Each item’s estimated intelligibility score for a new, unobserved participant. These posterior predictions incorporate uncertainty about the overall average intelligibility, word-level effects, variation in the population of children, and variation for specific items. Thus, there’s a 50% probability that a typically developing 30–47-month-old’s production of eat will be at least 90% intelligible and a 95% probability that full will be less than 50% intelligible.">
                <a:extLst>
                  <a:ext uri="{FF2B5EF4-FFF2-40B4-BE49-F238E27FC236}">
                    <a16:creationId xmlns:a16="http://schemas.microsoft.com/office/drawing/2014/main" id="{5F88E1F9-D798-4375-8AC5-4D9788F9B4D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489"/>
              <a:stretch/>
            </p:blipFill>
            <p:spPr bwMode="auto">
              <a:xfrm>
                <a:off x="22396152" y="16696057"/>
                <a:ext cx="6186173" cy="709016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8EC8B9F-67FB-4529-8755-83F697BBD86D}"/>
                  </a:ext>
                </a:extLst>
              </p:cNvPr>
              <p:cNvSpPr txBox="1"/>
              <p:nvPr/>
            </p:nvSpPr>
            <p:spPr>
              <a:xfrm>
                <a:off x="22396153" y="16166300"/>
                <a:ext cx="61861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Lato Medium" panose="020F0502020204030203" pitchFamily="34" charset="0"/>
                    <a:ea typeface="Lato Medium" panose="020F0502020204030203" pitchFamily="34" charset="0"/>
                    <a:cs typeface="Lato Medium" panose="020F0502020204030203" pitchFamily="34" charset="0"/>
                  </a:rPr>
                  <a:t>Marginal item means.</a:t>
                </a:r>
              </a:p>
            </p:txBody>
          </p:sp>
        </p:grpSp>
      </p:grpSp>
      <p:grpSp>
        <p:nvGrpSpPr>
          <p:cNvPr id="29" name="Group 28" descr="A plot of the intelligibility range for children or for item. The top part shows boxplots of the child means and the item means, by 6-month age bin. The bottom part shows the model predicted intelligibility for a completely average child on a new item and for a completely average item on a new child.">
            <a:extLst>
              <a:ext uri="{FF2B5EF4-FFF2-40B4-BE49-F238E27FC236}">
                <a16:creationId xmlns:a16="http://schemas.microsoft.com/office/drawing/2014/main" id="{258BCFAC-F77E-4370-B7D4-2E9CA78ECA89}"/>
              </a:ext>
            </a:extLst>
          </p:cNvPr>
          <p:cNvGrpSpPr/>
          <p:nvPr/>
        </p:nvGrpSpPr>
        <p:grpSpPr>
          <a:xfrm>
            <a:off x="15502537" y="8683240"/>
            <a:ext cx="13277617" cy="7090160"/>
            <a:chOff x="15502537" y="8835640"/>
            <a:chExt cx="13277617" cy="7090160"/>
          </a:xfrm>
        </p:grpSpPr>
        <p:pic>
          <p:nvPicPr>
            <p:cNvPr id="14" name="Picture 13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09211360-DC9E-4FE1-81B3-B1689B408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31183" y="8835640"/>
              <a:ext cx="9748971" cy="709016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9084EAE-4001-4BF2-8871-7B051FE89373}"/>
                </a:ext>
              </a:extLst>
            </p:cNvPr>
            <p:cNvSpPr txBox="1"/>
            <p:nvPr/>
          </p:nvSpPr>
          <p:spPr>
            <a:xfrm>
              <a:off x="15502537" y="9372331"/>
              <a:ext cx="3505200" cy="56323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The widths of the boxplot parts for the items are wider for the item means than child means.</a:t>
              </a:r>
            </a:p>
            <a:p>
              <a:endParaRPr lang="en-US" sz="24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  <a:p>
              <a:endParaRPr lang="en-US" sz="24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  <a:p>
              <a:r>
                <a:rPr lang="en-US" sz="24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The random intercept variance for item difficulties was large than the variance for child abilities. We can demonstrate this effect by simulating new children and new items. </a:t>
              </a:r>
            </a:p>
          </p:txBody>
        </p:sp>
      </p:grpSp>
      <p:pic>
        <p:nvPicPr>
          <p:cNvPr id="32" name="Picture 31" descr="A plot showing the expected intelligibility score as a function of frequency..">
            <a:extLst>
              <a:ext uri="{FF2B5EF4-FFF2-40B4-BE49-F238E27FC236}">
                <a16:creationId xmlns:a16="http://schemas.microsoft.com/office/drawing/2014/main" id="{416AAD0F-3983-47CF-8290-5380AFD17AE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9882" y="9829800"/>
            <a:ext cx="6715518" cy="5372414"/>
          </a:xfrm>
          <a:prstGeom prst="rect">
            <a:avLst/>
          </a:prstGeom>
        </p:spPr>
      </p:pic>
      <p:pic>
        <p:nvPicPr>
          <p:cNvPr id="34" name="Picture 33" descr="A plot showing the average biphone probability of incorrect responses versus the biphone probability of correct responses.">
            <a:extLst>
              <a:ext uri="{FF2B5EF4-FFF2-40B4-BE49-F238E27FC236}">
                <a16:creationId xmlns:a16="http://schemas.microsoft.com/office/drawing/2014/main" id="{CE1B637B-3E43-401A-8605-44534B24C5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99900" y="20574000"/>
            <a:ext cx="5715000" cy="10001252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7A9F3AE-07BB-46FF-AE0C-D77F3DB75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859461"/>
              </p:ext>
            </p:extLst>
          </p:nvPr>
        </p:nvGraphicFramePr>
        <p:xfrm>
          <a:off x="1371600" y="21707411"/>
          <a:ext cx="12782551" cy="412438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158743">
                  <a:extLst>
                    <a:ext uri="{9D8B030D-6E8A-4147-A177-3AD203B41FA5}">
                      <a16:colId xmlns:a16="http://schemas.microsoft.com/office/drawing/2014/main" val="3805049207"/>
                    </a:ext>
                  </a:extLst>
                </a:gridCol>
                <a:gridCol w="3069144">
                  <a:extLst>
                    <a:ext uri="{9D8B030D-6E8A-4147-A177-3AD203B41FA5}">
                      <a16:colId xmlns:a16="http://schemas.microsoft.com/office/drawing/2014/main" val="1077213394"/>
                    </a:ext>
                  </a:extLst>
                </a:gridCol>
                <a:gridCol w="3777332">
                  <a:extLst>
                    <a:ext uri="{9D8B030D-6E8A-4147-A177-3AD203B41FA5}">
                      <a16:colId xmlns:a16="http://schemas.microsoft.com/office/drawing/2014/main" val="3637890152"/>
                    </a:ext>
                  </a:extLst>
                </a:gridCol>
                <a:gridCol w="3777332">
                  <a:extLst>
                    <a:ext uri="{9D8B030D-6E8A-4147-A177-3AD203B41FA5}">
                      <a16:colId xmlns:a16="http://schemas.microsoft.com/office/drawing/2014/main" val="411091689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Consolas" panose="020B0609020204030204" pitchFamily="49" charset="0"/>
                        </a:rPr>
                        <a:t>correct ~</a:t>
                      </a:r>
                      <a:endParaRPr lang="en-US" sz="2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Consolas" panose="020B0609020204030204" pitchFamily="49" charset="0"/>
                        </a:rPr>
                        <a:t>age + [predictors]</a:t>
                      </a:r>
                      <a:endParaRPr lang="en-US" sz="2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Consolas" panose="020B0609020204030204" pitchFamily="49" charset="0"/>
                        </a:rPr>
                        <a:t>+ (1 | child)</a:t>
                      </a:r>
                      <a:endParaRPr lang="en-US" sz="2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Consolas" panose="020B0609020204030204" pitchFamily="49" charset="0"/>
                        </a:rPr>
                        <a:t>+ (age | word)</a:t>
                      </a:r>
                      <a:endParaRPr lang="en-US" sz="2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86997399"/>
                  </a:ext>
                </a:extLst>
              </a:tr>
              <a:tr h="104203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Lato Medium" panose="020F0502020204030203" pitchFamily="34" charset="0"/>
                          <a:ea typeface="Lato Medium" panose="020F0502020204030203" pitchFamily="34" charset="0"/>
                          <a:cs typeface="Lato Medium" panose="020F0502020204030203" pitchFamily="34" charset="0"/>
                        </a:rPr>
                        <a:t>We estimate the probability of a correct response.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Lato Medium" panose="020F0502020204030203" pitchFamily="34" charset="0"/>
                          <a:ea typeface="Lato Medium" panose="020F0502020204030203" pitchFamily="34" charset="0"/>
                          <a:cs typeface="Lato Medium" panose="020F0502020204030203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Lato Medium" panose="020F0502020204030203" pitchFamily="34" charset="0"/>
                          <a:ea typeface="Lato Medium" panose="020F0502020204030203" pitchFamily="34" charset="0"/>
                          <a:cs typeface="Lato Medium" panose="020F0502020204030203" pitchFamily="34" charset="0"/>
                        </a:rPr>
                        <a:t>We compute the average probability for an average child and on an average item. We use age and the other lexical features to estimate this baseline average.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Lato Medium" panose="020F0502020204030203" pitchFamily="34" charset="0"/>
                          <a:ea typeface="Lato Medium" panose="020F0502020204030203" pitchFamily="34" charset="0"/>
                          <a:cs typeface="Lato Medium" panose="020F0502020204030203" pitchFamily="34" charset="0"/>
                        </a:rPr>
                        <a:t>We can think of each child as having an “ability” value. Some children will be less or more intelligible than the baseline average. Here, we use “by-child varying intercepts” to update the baseline probability with each child’s ability.</a:t>
                      </a: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Lato Medium" panose="020F0502020204030203" pitchFamily="34" charset="0"/>
                          <a:ea typeface="Lato Medium" panose="020F0502020204030203" pitchFamily="34" charset="0"/>
                          <a:cs typeface="Lato Medium" panose="020F0502020204030203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Lato Medium" panose="020F0502020204030203" pitchFamily="34" charset="0"/>
                          <a:ea typeface="Lato Medium" panose="020F0502020204030203" pitchFamily="34" charset="0"/>
                          <a:cs typeface="Lato Medium" panose="020F0502020204030203" pitchFamily="34" charset="0"/>
                        </a:rPr>
                        <a:t>We can think of each word as having an “easiness” value, and we update the average probability by using these easiness values (“by-item varying intercepts”). The age term here means we are allowing the easiness to change with age for each item (“by-item varying age slopes”)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516287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C55A1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Media.LineChart" Revision="1" Stencil="System.Storyboarding.Media" StencilVersion="0.1"/>
</Control>
</file>

<file path=customXml/itemProps1.xml><?xml version="1.0" encoding="utf-8"?>
<ds:datastoreItem xmlns:ds="http://schemas.openxmlformats.org/officeDocument/2006/customXml" ds:itemID="{5DF1B0F3-8C96-45B6-AE04-5630ECA4C034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883</Words>
  <Application>Microsoft Office PowerPoint</Application>
  <PresentationFormat>Custom</PresentationFormat>
  <Paragraphs>86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Consolas</vt:lpstr>
      <vt:lpstr>Calibri</vt:lpstr>
      <vt:lpstr>Lato Heavy</vt:lpstr>
      <vt:lpstr>Lato Medium</vt:lpstr>
      <vt:lpstr>Lato</vt:lpstr>
      <vt:lpstr>Lucida Sans Unicode</vt:lpstr>
      <vt:lpstr>Arial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2018-06-12T13:55:24Z</dcterms:created>
  <dcterms:modified xsi:type="dcterms:W3CDTF">2022-02-21T19:10:53Z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